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10"/>
  </p:notesMasterIdLst>
  <p:sldIdLst>
    <p:sldId id="355" r:id="rId3"/>
    <p:sldId id="370" r:id="rId4"/>
    <p:sldId id="369" r:id="rId5"/>
    <p:sldId id="371" r:id="rId6"/>
    <p:sldId id="372" r:id="rId7"/>
    <p:sldId id="373" r:id="rId8"/>
    <p:sldId id="374" r:id="rId9"/>
  </p:sldIdLst>
  <p:sldSz cx="9144000" cy="6858000" type="screen4x3"/>
  <p:notesSz cx="6797675" cy="987425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941651"/>
    <a:srgbClr val="2CE0D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2" autoAdjust="0"/>
    <p:restoredTop sz="91310" autoAdjust="0"/>
  </p:normalViewPr>
  <p:slideViewPr>
    <p:cSldViewPr>
      <p:cViewPr varScale="1">
        <p:scale>
          <a:sx n="65" d="100"/>
          <a:sy n="65" d="100"/>
        </p:scale>
        <p:origin x="18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992" y="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E96AA-79A6-4BD5-ACEB-D1BC4F470128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89596"/>
            <a:ext cx="5438140" cy="444374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919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992" y="9379191"/>
            <a:ext cx="2945147" cy="4933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A436D-3707-4230-95C1-52739E962E5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88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890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890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890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890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551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240A-0F88-4B16-98CC-85A1EA4AFD2B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9997-A318-4F50-8012-2C7B5FE849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50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09/03/2018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1" y="6616427"/>
            <a:ext cx="9144000" cy="241573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36017"/>
          <a:stretch/>
        </p:blipFill>
        <p:spPr>
          <a:xfrm>
            <a:off x="2867474" y="116632"/>
            <a:ext cx="5016894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43987"/>
          <a:stretch/>
        </p:blipFill>
        <p:spPr>
          <a:xfrm>
            <a:off x="2987824" y="404664"/>
            <a:ext cx="5016894" cy="2160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2" cstate="print"/>
          <a:srcRect l="45936" t="53357" r="17537" b="43987"/>
          <a:stretch/>
        </p:blipFill>
        <p:spPr>
          <a:xfrm>
            <a:off x="3140224" y="557064"/>
            <a:ext cx="5016894" cy="21602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3247824" y="393906"/>
            <a:ext cx="2977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00823B"/>
                </a:solidFill>
              </a:rPr>
              <a:t>Dirección</a:t>
            </a:r>
            <a:r>
              <a:rPr lang="es-MX" sz="2000" b="1" baseline="0" dirty="0" smtClean="0">
                <a:solidFill>
                  <a:srgbClr val="00823B"/>
                </a:solidFill>
              </a:rPr>
              <a:t> de Salud Pública</a:t>
            </a:r>
            <a:endParaRPr lang="es-MX" sz="2000" b="1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1" y="3886201"/>
            <a:ext cx="640080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4"/>
          </a:xfrm>
          <a:prstGeom prst="rect">
            <a:avLst/>
          </a:prstGeom>
        </p:spPr>
        <p:txBody>
          <a:bodyPr/>
          <a:lstStyle/>
          <a:p>
            <a:fld id="{5A12E998-1A2D-DE4E-B4E3-8C38BBD0A92D}" type="datetimeFigureOut">
              <a:rPr lang="es-ES" smtClean="0"/>
              <a:t>09/03/2018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1" y="6356354"/>
            <a:ext cx="2895600" cy="36512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2" y="6356354"/>
            <a:ext cx="2133600" cy="365124"/>
          </a:xfrm>
          <a:prstGeom prst="rect">
            <a:avLst/>
          </a:prstGeom>
        </p:spPr>
        <p:txBody>
          <a:bodyPr/>
          <a:lstStyle/>
          <a:p>
            <a:fld id="{16896FE5-9353-5748-A4C7-33870DB4B4A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35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x-non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x-non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0B46A-8008-994F-8DB5-C3FDA6CF9C19}" type="slidenum">
              <a:rPr lang="es-MX" altLang="x-none"/>
              <a:pPr/>
              <a:t>‹Nº›</a:t>
            </a:fld>
            <a:endParaRPr lang="es-MX" altLang="x-none"/>
          </a:p>
        </p:txBody>
      </p:sp>
    </p:spTree>
    <p:extLst>
      <p:ext uri="{BB962C8B-B14F-4D97-AF65-F5344CB8AC3E}">
        <p14:creationId xmlns:p14="http://schemas.microsoft.com/office/powerpoint/2010/main" val="37911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B240A-0F88-4B16-98CC-85A1EA4AFD2B}" type="datetimeFigureOut">
              <a:rPr lang="es-MX" smtClean="0"/>
              <a:pPr/>
              <a:t>09/03/2018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9997-A318-4F50-8012-2C7B5FE849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3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1" y="274637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29601" cy="4525964"/>
          </a:xfrm>
          <a:prstGeom prst="rect">
            <a:avLst/>
          </a:prstGeom>
        </p:spPr>
        <p:txBody>
          <a:bodyPr vert="horz" lIns="72841" tIns="36421" rIns="72841" bIns="36421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l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09/03/2018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1" y="6356354"/>
            <a:ext cx="2895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ct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2" y="6356354"/>
            <a:ext cx="21336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36017"/>
          <a:stretch/>
        </p:blipFill>
        <p:spPr>
          <a:xfrm>
            <a:off x="2867474" y="116632"/>
            <a:ext cx="5016894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43987"/>
          <a:stretch/>
        </p:blipFill>
        <p:spPr>
          <a:xfrm>
            <a:off x="2987824" y="404664"/>
            <a:ext cx="5016894" cy="2160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6" cstate="print"/>
          <a:srcRect l="45936" t="53357" r="17537" b="43987"/>
          <a:stretch/>
        </p:blipFill>
        <p:spPr>
          <a:xfrm>
            <a:off x="3140224" y="557064"/>
            <a:ext cx="5016894" cy="21602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3247824" y="393906"/>
            <a:ext cx="2977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00823B"/>
                </a:solidFill>
              </a:rPr>
              <a:t>Dirección</a:t>
            </a:r>
            <a:r>
              <a:rPr lang="es-MX" sz="2000" b="1" baseline="0" dirty="0" smtClean="0">
                <a:solidFill>
                  <a:srgbClr val="00823B"/>
                </a:solidFill>
              </a:rPr>
              <a:t> de Salud Pública</a:t>
            </a:r>
            <a:endParaRPr lang="es-MX" sz="2000" b="1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1" r:id="rId3"/>
  </p:sldLayoutIdLst>
  <p:txStyles>
    <p:titleStyle>
      <a:lvl1pPr algn="ctr" defTabSz="432021" rtl="0" eaLnBrk="1" latinLnBrk="0" hangingPunct="1">
        <a:spcBef>
          <a:spcPct val="0"/>
        </a:spcBef>
        <a:buNone/>
        <a:defRPr sz="41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5" indent="-324015" algn="l" defTabSz="432021" rtl="0" eaLnBrk="1" latinLnBrk="0" hangingPunct="1">
        <a:spcBef>
          <a:spcPct val="20000"/>
        </a:spcBef>
        <a:buFont typeface="Arial"/>
        <a:buChar char="•"/>
        <a:defRPr sz="2966" kern="1200">
          <a:solidFill>
            <a:schemeClr val="tx1"/>
          </a:solidFill>
          <a:latin typeface="+mn-lt"/>
          <a:ea typeface="+mn-ea"/>
          <a:cs typeface="+mn-cs"/>
        </a:defRPr>
      </a:lvl1pPr>
      <a:lvl2pPr marL="702033" indent="-270012" algn="l" defTabSz="432021" rtl="0" eaLnBrk="1" latinLnBrk="0" hangingPunct="1">
        <a:spcBef>
          <a:spcPct val="20000"/>
        </a:spcBef>
        <a:buFont typeface="Arial"/>
        <a:buChar char="–"/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52" indent="-216011" algn="l" defTabSz="432021" rtl="0" eaLnBrk="1" latinLnBrk="0" hangingPunct="1">
        <a:spcBef>
          <a:spcPct val="20000"/>
        </a:spcBef>
        <a:buFont typeface="Arial"/>
        <a:buChar char="•"/>
        <a:defRPr sz="225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72" indent="-216011" algn="l" defTabSz="432021" rtl="0" eaLnBrk="1" latinLnBrk="0" hangingPunct="1">
        <a:spcBef>
          <a:spcPct val="20000"/>
        </a:spcBef>
        <a:buFont typeface="Arial"/>
        <a:buChar char="–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44093" indent="-216011" algn="l" defTabSz="432021" rtl="0" eaLnBrk="1" latinLnBrk="0" hangingPunct="1">
        <a:spcBef>
          <a:spcPct val="20000"/>
        </a:spcBef>
        <a:buFont typeface="Arial"/>
        <a:buChar char="»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376113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0813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24015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672175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3202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6404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6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8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6010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9212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02414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45616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266648" y="2908778"/>
            <a:ext cx="8677281" cy="3468435"/>
          </a:xfrm>
          <a:prstGeom prst="rect">
            <a:avLst/>
          </a:prstGeom>
        </p:spPr>
        <p:txBody>
          <a:bodyPr vert="horz" lIns="91430" tIns="45716" rIns="91430" bIns="45716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endParaRPr lang="es-MX" sz="3000" dirty="0">
              <a:solidFill>
                <a:schemeClr val="tx1"/>
              </a:solidFill>
            </a:endParaRPr>
          </a:p>
        </p:txBody>
      </p:sp>
      <p:sp>
        <p:nvSpPr>
          <p:cNvPr id="8" name="3 Marcador de texto"/>
          <p:cNvSpPr txBox="1">
            <a:spLocks/>
          </p:cNvSpPr>
          <p:nvPr/>
        </p:nvSpPr>
        <p:spPr>
          <a:xfrm>
            <a:off x="971600" y="2411945"/>
            <a:ext cx="7087027" cy="496833"/>
          </a:xfrm>
          <a:prstGeom prst="rect">
            <a:avLst/>
          </a:prstGeom>
        </p:spPr>
        <p:txBody>
          <a:bodyPr vert="horz" lIns="101883" tIns="50942" rIns="101883" bIns="50942" rtlCol="0">
            <a:noAutofit/>
          </a:bodyPr>
          <a:lstStyle>
            <a:lvl1pPr marL="0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5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18828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28243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37657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47072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56485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65900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75314" indent="0" algn="ctr" defTabSz="509415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b="1" dirty="0" smtClean="0">
                <a:solidFill>
                  <a:schemeClr val="tx1"/>
                </a:solidFill>
              </a:rPr>
              <a:t>Programa de Vacunación Universal</a:t>
            </a:r>
          </a:p>
          <a:p>
            <a:endParaRPr lang="es-MX" sz="4000" b="1" dirty="0">
              <a:solidFill>
                <a:schemeClr val="tx1"/>
              </a:solidFill>
            </a:endParaRPr>
          </a:p>
          <a:p>
            <a:r>
              <a:rPr lang="es-MX" sz="3600" b="1" dirty="0" smtClean="0">
                <a:solidFill>
                  <a:schemeClr val="tx1"/>
                </a:solidFill>
              </a:rPr>
              <a:t>Cobertura de Vacunación SRP </a:t>
            </a:r>
            <a:endParaRPr lang="es-ES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633319" y="1466952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 dirty="0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latin typeface="Tahoma" charset="0"/>
                </a:rPr>
                <a:t>Mexquitic</a:t>
              </a:r>
              <a:r>
                <a:rPr lang="es-MX" altLang="x-none" sz="600" dirty="0">
                  <a:latin typeface="Tahoma" charset="0"/>
                </a:rPr>
                <a:t> de Carmona</a:t>
              </a:r>
              <a:endParaRPr lang="es-MX" altLang="x-none" dirty="0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379937" y="4737901"/>
              <a:ext cx="591563" cy="333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6"/>
              <a:ext cx="825501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2013</a:t>
            </a:r>
            <a:endParaRPr lang="es-ES_tradnl" sz="2400" b="1" i="1" dirty="0"/>
          </a:p>
        </p:txBody>
      </p:sp>
      <p:sp>
        <p:nvSpPr>
          <p:cNvPr id="447" name="Text Box 450"/>
          <p:cNvSpPr txBox="1">
            <a:spLocks noChangeArrowheads="1"/>
          </p:cNvSpPr>
          <p:nvPr/>
        </p:nvSpPr>
        <p:spPr bwMode="auto">
          <a:xfrm>
            <a:off x="5868144" y="2492896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&gt; 95</a:t>
            </a:r>
            <a:r>
              <a:rPr lang="es-MX" altLang="x-none" sz="1000" dirty="0" smtClean="0">
                <a:latin typeface="Tahoma" charset="0"/>
              </a:rPr>
              <a:t>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48" name="Text Box 453"/>
          <p:cNvSpPr txBox="1">
            <a:spLocks noChangeArrowheads="1"/>
          </p:cNvSpPr>
          <p:nvPr/>
        </p:nvSpPr>
        <p:spPr bwMode="auto">
          <a:xfrm>
            <a:off x="5868144" y="2757848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80% a 95%</a:t>
            </a:r>
            <a:endParaRPr lang="es-MX" altLang="x-none" sz="1000" dirty="0" smtClean="0">
              <a:latin typeface="Tahoma" charset="0"/>
            </a:endParaRPr>
          </a:p>
        </p:txBody>
      </p:sp>
      <p:sp>
        <p:nvSpPr>
          <p:cNvPr id="450" name="Text Box 455"/>
          <p:cNvSpPr txBox="1">
            <a:spLocks noChangeArrowheads="1"/>
          </p:cNvSpPr>
          <p:nvPr/>
        </p:nvSpPr>
        <p:spPr bwMode="auto">
          <a:xfrm>
            <a:off x="5876436" y="2979301"/>
            <a:ext cx="20870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60% a 79%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51" name="Text Box 457"/>
          <p:cNvSpPr txBox="1">
            <a:spLocks noChangeArrowheads="1"/>
          </p:cNvSpPr>
          <p:nvPr/>
        </p:nvSpPr>
        <p:spPr bwMode="auto">
          <a:xfrm>
            <a:off x="5876437" y="3232390"/>
            <a:ext cx="175118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&lt; 60%</a:t>
            </a:r>
            <a:endParaRPr lang="es-ES" altLang="x-none" sz="1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66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633319" y="1466952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latin typeface="Tahoma" charset="0"/>
                </a:rPr>
                <a:t>Mexquitic</a:t>
              </a:r>
              <a:r>
                <a:rPr lang="es-MX" altLang="x-none" sz="600" dirty="0">
                  <a:latin typeface="Tahoma" charset="0"/>
                </a:rPr>
                <a:t> de Carmona</a:t>
              </a:r>
              <a:endParaRPr lang="es-MX" altLang="x-none" dirty="0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6"/>
              <a:ext cx="825501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2014</a:t>
            </a:r>
            <a:endParaRPr lang="es-ES_tradnl" sz="2400" b="1" i="1" dirty="0"/>
          </a:p>
        </p:txBody>
      </p:sp>
      <p:sp>
        <p:nvSpPr>
          <p:cNvPr id="447" name="Text Box 450"/>
          <p:cNvSpPr txBox="1">
            <a:spLocks noChangeArrowheads="1"/>
          </p:cNvSpPr>
          <p:nvPr/>
        </p:nvSpPr>
        <p:spPr bwMode="auto">
          <a:xfrm>
            <a:off x="5868144" y="2492896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&gt; 95</a:t>
            </a:r>
            <a:r>
              <a:rPr lang="es-MX" altLang="x-none" sz="1000" dirty="0" smtClean="0">
                <a:latin typeface="Tahoma" charset="0"/>
              </a:rPr>
              <a:t>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48" name="Text Box 453"/>
          <p:cNvSpPr txBox="1">
            <a:spLocks noChangeArrowheads="1"/>
          </p:cNvSpPr>
          <p:nvPr/>
        </p:nvSpPr>
        <p:spPr bwMode="auto">
          <a:xfrm>
            <a:off x="5868144" y="2757848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80% a 95%</a:t>
            </a:r>
            <a:endParaRPr lang="es-MX" altLang="x-none" sz="1000" dirty="0" smtClean="0">
              <a:latin typeface="Tahoma" charset="0"/>
            </a:endParaRPr>
          </a:p>
        </p:txBody>
      </p:sp>
      <p:sp>
        <p:nvSpPr>
          <p:cNvPr id="450" name="Text Box 455"/>
          <p:cNvSpPr txBox="1">
            <a:spLocks noChangeArrowheads="1"/>
          </p:cNvSpPr>
          <p:nvPr/>
        </p:nvSpPr>
        <p:spPr bwMode="auto">
          <a:xfrm>
            <a:off x="5876436" y="2979301"/>
            <a:ext cx="20870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60% a 79%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51" name="Text Box 457"/>
          <p:cNvSpPr txBox="1">
            <a:spLocks noChangeArrowheads="1"/>
          </p:cNvSpPr>
          <p:nvPr/>
        </p:nvSpPr>
        <p:spPr bwMode="auto">
          <a:xfrm>
            <a:off x="5876437" y="3232390"/>
            <a:ext cx="175118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&lt; 60%</a:t>
            </a:r>
            <a:endParaRPr lang="es-ES" altLang="x-none" sz="1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633319" y="1466952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96911" cy="203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500" dirty="0">
                  <a:latin typeface="Tahoma" charset="0"/>
                </a:rPr>
                <a:t>Tamazunchale</a:t>
              </a:r>
              <a:endParaRPr lang="es-MX" altLang="x-none" dirty="0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latin typeface="Tahoma" charset="0"/>
                </a:rPr>
                <a:t>Mexquitic</a:t>
              </a:r>
              <a:r>
                <a:rPr lang="es-MX" altLang="x-none" sz="600" dirty="0">
                  <a:latin typeface="Tahoma" charset="0"/>
                </a:rPr>
                <a:t> de Carmona</a:t>
              </a:r>
              <a:endParaRPr lang="es-MX" altLang="x-none" dirty="0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379937" y="4737901"/>
              <a:ext cx="591563" cy="333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0274" y="5322740"/>
              <a:ext cx="550863" cy="222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Tanlajás</a:t>
              </a:r>
              <a:endParaRPr lang="es-MX" altLang="x-none" dirty="0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 dirty="0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6"/>
              <a:ext cx="747713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2015</a:t>
            </a:r>
            <a:endParaRPr lang="es-ES_tradnl" sz="2400" b="1" i="1" dirty="0"/>
          </a:p>
        </p:txBody>
      </p:sp>
      <p:sp>
        <p:nvSpPr>
          <p:cNvPr id="447" name="Text Box 450"/>
          <p:cNvSpPr txBox="1">
            <a:spLocks noChangeArrowheads="1"/>
          </p:cNvSpPr>
          <p:nvPr/>
        </p:nvSpPr>
        <p:spPr bwMode="auto">
          <a:xfrm>
            <a:off x="5868144" y="2492896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&gt; 95</a:t>
            </a:r>
            <a:r>
              <a:rPr lang="es-MX" altLang="x-none" sz="1000" dirty="0" smtClean="0">
                <a:latin typeface="Tahoma" charset="0"/>
              </a:rPr>
              <a:t>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48" name="Text Box 453"/>
          <p:cNvSpPr txBox="1">
            <a:spLocks noChangeArrowheads="1"/>
          </p:cNvSpPr>
          <p:nvPr/>
        </p:nvSpPr>
        <p:spPr bwMode="auto">
          <a:xfrm>
            <a:off x="5868144" y="2757848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80% a 95%</a:t>
            </a:r>
            <a:endParaRPr lang="es-MX" altLang="x-none" sz="1000" dirty="0" smtClean="0">
              <a:latin typeface="Tahoma" charset="0"/>
            </a:endParaRPr>
          </a:p>
        </p:txBody>
      </p:sp>
      <p:sp>
        <p:nvSpPr>
          <p:cNvPr id="450" name="Text Box 455"/>
          <p:cNvSpPr txBox="1">
            <a:spLocks noChangeArrowheads="1"/>
          </p:cNvSpPr>
          <p:nvPr/>
        </p:nvSpPr>
        <p:spPr bwMode="auto">
          <a:xfrm>
            <a:off x="5876436" y="2979301"/>
            <a:ext cx="20870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60% a 79%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51" name="Text Box 457"/>
          <p:cNvSpPr txBox="1">
            <a:spLocks noChangeArrowheads="1"/>
          </p:cNvSpPr>
          <p:nvPr/>
        </p:nvSpPr>
        <p:spPr bwMode="auto">
          <a:xfrm>
            <a:off x="5876437" y="3232390"/>
            <a:ext cx="175118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&lt; 60%</a:t>
            </a:r>
            <a:endParaRPr lang="es-ES" altLang="x-none" sz="1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6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633319" y="1466952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latin typeface="Tahoma" charset="0"/>
                </a:rPr>
                <a:t>Mexquitic</a:t>
              </a:r>
              <a:r>
                <a:rPr lang="es-MX" altLang="x-none" sz="600" dirty="0">
                  <a:latin typeface="Tahoma" charset="0"/>
                </a:rPr>
                <a:t> de Carmona</a:t>
              </a:r>
              <a:endParaRPr lang="es-MX" altLang="x-none" dirty="0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 dirty="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 dirty="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 dirty="0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379937" y="4737901"/>
              <a:ext cx="591563" cy="333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 dirty="0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6"/>
              <a:ext cx="787400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latin typeface="Tahoma" charset="0"/>
                </a:rPr>
                <a:t>Chalchicuautla</a:t>
              </a:r>
              <a:endParaRPr lang="es-MX" altLang="x-none" dirty="0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2016</a:t>
            </a:r>
            <a:endParaRPr lang="es-ES_tradnl" sz="2400" b="1" i="1" dirty="0"/>
          </a:p>
        </p:txBody>
      </p:sp>
      <p:sp>
        <p:nvSpPr>
          <p:cNvPr id="447" name="Text Box 450"/>
          <p:cNvSpPr txBox="1">
            <a:spLocks noChangeArrowheads="1"/>
          </p:cNvSpPr>
          <p:nvPr/>
        </p:nvSpPr>
        <p:spPr bwMode="auto">
          <a:xfrm>
            <a:off x="5868144" y="2492896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&gt; 95</a:t>
            </a:r>
            <a:r>
              <a:rPr lang="es-MX" altLang="x-none" sz="1000" dirty="0" smtClean="0">
                <a:latin typeface="Tahoma" charset="0"/>
              </a:rPr>
              <a:t>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48" name="Text Box 453"/>
          <p:cNvSpPr txBox="1">
            <a:spLocks noChangeArrowheads="1"/>
          </p:cNvSpPr>
          <p:nvPr/>
        </p:nvSpPr>
        <p:spPr bwMode="auto">
          <a:xfrm>
            <a:off x="5868144" y="2757848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80% a 95%</a:t>
            </a:r>
            <a:endParaRPr lang="es-MX" altLang="x-none" sz="1000" dirty="0" smtClean="0">
              <a:latin typeface="Tahoma" charset="0"/>
            </a:endParaRPr>
          </a:p>
        </p:txBody>
      </p:sp>
      <p:sp>
        <p:nvSpPr>
          <p:cNvPr id="450" name="Text Box 455"/>
          <p:cNvSpPr txBox="1">
            <a:spLocks noChangeArrowheads="1"/>
          </p:cNvSpPr>
          <p:nvPr/>
        </p:nvSpPr>
        <p:spPr bwMode="auto">
          <a:xfrm>
            <a:off x="5876436" y="2979301"/>
            <a:ext cx="20870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60% a 79%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51" name="Text Box 457"/>
          <p:cNvSpPr txBox="1">
            <a:spLocks noChangeArrowheads="1"/>
          </p:cNvSpPr>
          <p:nvPr/>
        </p:nvSpPr>
        <p:spPr bwMode="auto">
          <a:xfrm>
            <a:off x="5876437" y="3232390"/>
            <a:ext cx="175118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&lt; 60%</a:t>
            </a:r>
            <a:endParaRPr lang="es-ES" altLang="x-none" sz="1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404094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chemeClr val="accent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608638" y="4794250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7"/>
              <a:ext cx="764381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menores de 1 año, 2017</a:t>
            </a:r>
            <a:endParaRPr lang="es-ES_tradnl" sz="2400" b="1" i="1" dirty="0"/>
          </a:p>
        </p:txBody>
      </p:sp>
      <p:sp>
        <p:nvSpPr>
          <p:cNvPr id="447" name="Text Box 450"/>
          <p:cNvSpPr txBox="1">
            <a:spLocks noChangeArrowheads="1"/>
          </p:cNvSpPr>
          <p:nvPr/>
        </p:nvSpPr>
        <p:spPr bwMode="auto">
          <a:xfrm>
            <a:off x="5977335" y="2434603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&gt; 95</a:t>
            </a:r>
            <a:r>
              <a:rPr lang="es-MX" altLang="x-none" sz="1000" dirty="0" smtClean="0">
                <a:latin typeface="Tahoma" charset="0"/>
              </a:rPr>
              <a:t>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48" name="Text Box 453"/>
          <p:cNvSpPr txBox="1">
            <a:spLocks noChangeArrowheads="1"/>
          </p:cNvSpPr>
          <p:nvPr/>
        </p:nvSpPr>
        <p:spPr bwMode="auto">
          <a:xfrm>
            <a:off x="5977335" y="2699555"/>
            <a:ext cx="12549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80% a 95%</a:t>
            </a:r>
            <a:endParaRPr lang="es-MX" altLang="x-none" sz="1000" dirty="0" smtClean="0">
              <a:latin typeface="Tahoma" charset="0"/>
            </a:endParaRPr>
          </a:p>
        </p:txBody>
      </p:sp>
      <p:sp>
        <p:nvSpPr>
          <p:cNvPr id="450" name="Text Box 455"/>
          <p:cNvSpPr txBox="1">
            <a:spLocks noChangeArrowheads="1"/>
          </p:cNvSpPr>
          <p:nvPr/>
        </p:nvSpPr>
        <p:spPr bwMode="auto">
          <a:xfrm>
            <a:off x="5985627" y="2921008"/>
            <a:ext cx="20870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60% a 79%</a:t>
            </a:r>
            <a:endParaRPr lang="es-ES" altLang="x-none" sz="1000" dirty="0">
              <a:latin typeface="Tahoma" charset="0"/>
            </a:endParaRPr>
          </a:p>
        </p:txBody>
      </p:sp>
      <p:sp>
        <p:nvSpPr>
          <p:cNvPr id="451" name="Text Box 457"/>
          <p:cNvSpPr txBox="1">
            <a:spLocks noChangeArrowheads="1"/>
          </p:cNvSpPr>
          <p:nvPr/>
        </p:nvSpPr>
        <p:spPr bwMode="auto">
          <a:xfrm>
            <a:off x="5985628" y="3174097"/>
            <a:ext cx="175118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x-none" sz="1000" dirty="0" smtClean="0">
                <a:latin typeface="Tahoma" charset="0"/>
              </a:rPr>
              <a:t>&lt; 60%</a:t>
            </a:r>
            <a:endParaRPr lang="es-ES" altLang="x-none" sz="1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7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55576" y="1412776"/>
            <a:ext cx="7869957" cy="5337274"/>
            <a:chOff x="306388" y="322263"/>
            <a:chExt cx="9039225" cy="6427787"/>
          </a:xfrm>
        </p:grpSpPr>
        <p:sp>
          <p:nvSpPr>
            <p:cNvPr id="4505" name="Text Box 409"/>
            <p:cNvSpPr txBox="1">
              <a:spLocks noChangeArrowheads="1"/>
            </p:cNvSpPr>
            <p:nvPr/>
          </p:nvSpPr>
          <p:spPr bwMode="auto">
            <a:xfrm>
              <a:off x="8297863" y="4978400"/>
              <a:ext cx="9715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4533" name="Text Box 437"/>
            <p:cNvSpPr txBox="1">
              <a:spLocks noChangeArrowheads="1"/>
            </p:cNvSpPr>
            <p:nvPr/>
          </p:nvSpPr>
          <p:spPr bwMode="auto">
            <a:xfrm>
              <a:off x="8499475" y="5681663"/>
              <a:ext cx="769938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4534" name="Text Box 438"/>
            <p:cNvSpPr txBox="1">
              <a:spLocks noChangeArrowheads="1"/>
            </p:cNvSpPr>
            <p:nvPr/>
          </p:nvSpPr>
          <p:spPr bwMode="auto">
            <a:xfrm>
              <a:off x="8488363" y="5889625"/>
              <a:ext cx="857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5" name="Text Box 439"/>
            <p:cNvSpPr txBox="1">
              <a:spLocks noChangeArrowheads="1"/>
            </p:cNvSpPr>
            <p:nvPr/>
          </p:nvSpPr>
          <p:spPr bwMode="auto">
            <a:xfrm>
              <a:off x="8462963" y="5500688"/>
              <a:ext cx="8572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31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s-MX" altLang="x-none" sz="1600" b="1" i="1" dirty="0" smtClean="0">
                  <a:latin typeface="Eurostile" charset="0"/>
                </a:rPr>
                <a:t>Porcentaje de Cobertura</a:t>
              </a:r>
              <a:endParaRPr lang="es-MX" altLang="x-none" sz="1100" b="1" i="1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8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9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2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4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5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6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7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8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0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1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5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9" name="Freeform 283"/>
            <p:cNvSpPr>
              <a:spLocks/>
            </p:cNvSpPr>
            <p:nvPr/>
          </p:nvSpPr>
          <p:spPr bwMode="auto">
            <a:xfrm>
              <a:off x="3394074" y="1662113"/>
              <a:ext cx="668339" cy="1203327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6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7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9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0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1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2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3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4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5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6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7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8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9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0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1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2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3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5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6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7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00823B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9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941651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0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1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2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3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4414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5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6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7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8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9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0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1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2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3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4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5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6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7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8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29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0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1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2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3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4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5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6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7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823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8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39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0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1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2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3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4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5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6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7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8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1">
              <a:gsLst>
                <a:gs pos="0">
                  <a:srgbClr val="FF00FF"/>
                </a:gs>
                <a:gs pos="100000">
                  <a:schemeClr val="bg1"/>
                </a:gs>
              </a:gsLst>
              <a:lin ang="2700000" scaled="1"/>
            </a:gra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9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0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1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2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94165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3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4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5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6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23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7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8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94165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9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0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61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/>
            </a:p>
          </p:txBody>
        </p:sp>
        <p:sp>
          <p:nvSpPr>
            <p:cNvPr id="4462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4463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/>
            </a:p>
          </p:txBody>
        </p:sp>
        <p:sp>
          <p:nvSpPr>
            <p:cNvPr id="4465" name="Text Box 369"/>
            <p:cNvSpPr txBox="1">
              <a:spLocks noChangeArrowheads="1"/>
            </p:cNvSpPr>
            <p:nvPr/>
          </p:nvSpPr>
          <p:spPr bwMode="auto">
            <a:xfrm>
              <a:off x="1031875" y="2522538"/>
              <a:ext cx="9350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4466" name="Text Box 370"/>
            <p:cNvSpPr txBox="1">
              <a:spLocks noChangeArrowheads="1"/>
            </p:cNvSpPr>
            <p:nvPr/>
          </p:nvSpPr>
          <p:spPr bwMode="auto">
            <a:xfrm>
              <a:off x="692150" y="3244850"/>
              <a:ext cx="1150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4467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4468" name="Text Box 372"/>
            <p:cNvSpPr txBox="1">
              <a:spLocks noChangeArrowheads="1"/>
            </p:cNvSpPr>
            <p:nvPr/>
          </p:nvSpPr>
          <p:spPr bwMode="auto">
            <a:xfrm>
              <a:off x="3194050" y="2670175"/>
              <a:ext cx="9350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4469" name="Text Box 373"/>
            <p:cNvSpPr txBox="1">
              <a:spLocks noChangeArrowheads="1"/>
            </p:cNvSpPr>
            <p:nvPr/>
          </p:nvSpPr>
          <p:spPr bwMode="auto">
            <a:xfrm>
              <a:off x="3532188" y="2012950"/>
              <a:ext cx="6127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Matehuala</a:t>
              </a:r>
              <a:endParaRPr lang="es-MX" altLang="x-none" dirty="0"/>
            </a:p>
          </p:txBody>
        </p:sp>
        <p:sp>
          <p:nvSpPr>
            <p:cNvPr id="4470" name="Text Box 374"/>
            <p:cNvSpPr txBox="1">
              <a:spLocks noChangeArrowheads="1"/>
            </p:cNvSpPr>
            <p:nvPr/>
          </p:nvSpPr>
          <p:spPr bwMode="auto">
            <a:xfrm rot="18208409">
              <a:off x="1223169" y="3288507"/>
              <a:ext cx="10572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4471" name="Text Box 375"/>
            <p:cNvSpPr txBox="1">
              <a:spLocks noChangeArrowheads="1"/>
            </p:cNvSpPr>
            <p:nvPr/>
          </p:nvSpPr>
          <p:spPr bwMode="auto">
            <a:xfrm>
              <a:off x="2352675" y="3219450"/>
              <a:ext cx="9302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4472" name="Text Box 376"/>
            <p:cNvSpPr txBox="1">
              <a:spLocks noChangeArrowheads="1"/>
            </p:cNvSpPr>
            <p:nvPr/>
          </p:nvSpPr>
          <p:spPr bwMode="auto">
            <a:xfrm>
              <a:off x="4111625" y="3317875"/>
              <a:ext cx="7715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/>
            </a:p>
          </p:txBody>
        </p:sp>
        <p:sp>
          <p:nvSpPr>
            <p:cNvPr id="4473" name="Text Box 377"/>
            <p:cNvSpPr txBox="1">
              <a:spLocks noChangeArrowheads="1"/>
            </p:cNvSpPr>
            <p:nvPr/>
          </p:nvSpPr>
          <p:spPr bwMode="auto">
            <a:xfrm>
              <a:off x="3482975" y="3944938"/>
              <a:ext cx="520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4474" name="Text Box 378"/>
            <p:cNvSpPr txBox="1">
              <a:spLocks noChangeArrowheads="1"/>
            </p:cNvSpPr>
            <p:nvPr/>
          </p:nvSpPr>
          <p:spPr bwMode="auto">
            <a:xfrm>
              <a:off x="2289175" y="3581400"/>
              <a:ext cx="10239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4475" name="Text Box 379"/>
            <p:cNvSpPr txBox="1">
              <a:spLocks noChangeArrowheads="1"/>
            </p:cNvSpPr>
            <p:nvPr/>
          </p:nvSpPr>
          <p:spPr bwMode="auto">
            <a:xfrm>
              <a:off x="3114675" y="3675063"/>
              <a:ext cx="528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/>
            </a:p>
          </p:txBody>
        </p:sp>
        <p:sp>
          <p:nvSpPr>
            <p:cNvPr id="4476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4016376"/>
              <a:ext cx="75406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4477" name="Text Box 381"/>
            <p:cNvSpPr txBox="1">
              <a:spLocks noChangeArrowheads="1"/>
            </p:cNvSpPr>
            <p:nvPr/>
          </p:nvSpPr>
          <p:spPr bwMode="auto">
            <a:xfrm>
              <a:off x="7970838" y="4502150"/>
              <a:ext cx="5286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4478" name="Text Box 382"/>
            <p:cNvSpPr txBox="1">
              <a:spLocks noChangeArrowheads="1"/>
            </p:cNvSpPr>
            <p:nvPr/>
          </p:nvSpPr>
          <p:spPr bwMode="auto">
            <a:xfrm>
              <a:off x="7434263" y="4667250"/>
              <a:ext cx="5365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4479" name="Text Box 383"/>
            <p:cNvSpPr txBox="1">
              <a:spLocks noChangeArrowheads="1"/>
            </p:cNvSpPr>
            <p:nvPr/>
          </p:nvSpPr>
          <p:spPr bwMode="auto">
            <a:xfrm>
              <a:off x="6611938" y="4589463"/>
              <a:ext cx="8223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4480" name="Text Box 384"/>
            <p:cNvSpPr txBox="1">
              <a:spLocks noChangeArrowheads="1"/>
            </p:cNvSpPr>
            <p:nvPr/>
          </p:nvSpPr>
          <p:spPr bwMode="auto">
            <a:xfrm>
              <a:off x="7319963" y="6235700"/>
              <a:ext cx="6223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4481" name="Text Box 385"/>
            <p:cNvSpPr txBox="1">
              <a:spLocks noChangeArrowheads="1"/>
            </p:cNvSpPr>
            <p:nvPr/>
          </p:nvSpPr>
          <p:spPr bwMode="auto">
            <a:xfrm>
              <a:off x="6986588" y="5949950"/>
              <a:ext cx="8207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4482" name="Text Box 386"/>
            <p:cNvSpPr txBox="1">
              <a:spLocks noChangeArrowheads="1"/>
            </p:cNvSpPr>
            <p:nvPr/>
          </p:nvSpPr>
          <p:spPr bwMode="auto">
            <a:xfrm rot="19544594">
              <a:off x="6057900" y="5513388"/>
              <a:ext cx="6143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483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91188"/>
              <a:ext cx="6604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484" name="Text Box 388"/>
            <p:cNvSpPr txBox="1">
              <a:spLocks noChangeArrowheads="1"/>
            </p:cNvSpPr>
            <p:nvPr/>
          </p:nvSpPr>
          <p:spPr bwMode="auto">
            <a:xfrm rot="3049932">
              <a:off x="6047582" y="3998119"/>
              <a:ext cx="747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485" name="Text Box 389"/>
            <p:cNvSpPr txBox="1">
              <a:spLocks noChangeArrowheads="1"/>
            </p:cNvSpPr>
            <p:nvPr/>
          </p:nvSpPr>
          <p:spPr bwMode="auto">
            <a:xfrm rot="18831450">
              <a:off x="5045869" y="5477669"/>
              <a:ext cx="6175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486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487" name="Text Box 391"/>
            <p:cNvSpPr txBox="1">
              <a:spLocks noChangeArrowheads="1"/>
            </p:cNvSpPr>
            <p:nvPr/>
          </p:nvSpPr>
          <p:spPr bwMode="auto">
            <a:xfrm>
              <a:off x="4922838" y="5156200"/>
              <a:ext cx="82232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488" name="Text Box 392"/>
            <p:cNvSpPr txBox="1">
              <a:spLocks noChangeArrowheads="1"/>
            </p:cNvSpPr>
            <p:nvPr/>
          </p:nvSpPr>
          <p:spPr bwMode="auto">
            <a:xfrm>
              <a:off x="4270375" y="4329113"/>
              <a:ext cx="6651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489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340225"/>
              <a:ext cx="10080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latin typeface="Tahoma" charset="0"/>
                </a:rPr>
                <a:t>Mexquitic de Carmona</a:t>
              </a:r>
              <a:endParaRPr lang="es-MX" altLang="x-none"/>
            </a:p>
          </p:txBody>
        </p:sp>
        <p:sp>
          <p:nvSpPr>
            <p:cNvPr id="4490" name="Text Box 394"/>
            <p:cNvSpPr txBox="1">
              <a:spLocks noChangeArrowheads="1"/>
            </p:cNvSpPr>
            <p:nvPr/>
          </p:nvSpPr>
          <p:spPr bwMode="auto">
            <a:xfrm>
              <a:off x="2657475" y="5127625"/>
              <a:ext cx="8223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491" name="Text Box 395"/>
            <p:cNvSpPr txBox="1">
              <a:spLocks noChangeArrowheads="1"/>
            </p:cNvSpPr>
            <p:nvPr/>
          </p:nvSpPr>
          <p:spPr bwMode="auto">
            <a:xfrm rot="18534207">
              <a:off x="3608387" y="5326063"/>
              <a:ext cx="11271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492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237163"/>
              <a:ext cx="984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493" name="Text Box 397"/>
            <p:cNvSpPr txBox="1">
              <a:spLocks noChangeArrowheads="1"/>
            </p:cNvSpPr>
            <p:nvPr/>
          </p:nvSpPr>
          <p:spPr bwMode="auto">
            <a:xfrm>
              <a:off x="2741613" y="4168775"/>
              <a:ext cx="458787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/>
            </a:p>
          </p:txBody>
        </p:sp>
        <p:sp>
          <p:nvSpPr>
            <p:cNvPr id="4494" name="Text Box 398"/>
            <p:cNvSpPr txBox="1">
              <a:spLocks noChangeArrowheads="1"/>
            </p:cNvSpPr>
            <p:nvPr/>
          </p:nvSpPr>
          <p:spPr bwMode="auto">
            <a:xfrm rot="19561308">
              <a:off x="3241675" y="4868863"/>
              <a:ext cx="8175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/>
            </a:p>
          </p:txBody>
        </p:sp>
        <p:sp>
          <p:nvSpPr>
            <p:cNvPr id="4495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86263"/>
              <a:ext cx="9001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 dirty="0"/>
            </a:p>
          </p:txBody>
        </p:sp>
        <p:sp>
          <p:nvSpPr>
            <p:cNvPr id="4496" name="Text Box 400"/>
            <p:cNvSpPr txBox="1">
              <a:spLocks noChangeArrowheads="1"/>
            </p:cNvSpPr>
            <p:nvPr/>
          </p:nvSpPr>
          <p:spPr bwMode="auto">
            <a:xfrm rot="20324290">
              <a:off x="4148138" y="3978275"/>
              <a:ext cx="812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497" name="Text Box 401"/>
            <p:cNvSpPr txBox="1">
              <a:spLocks noChangeArrowheads="1"/>
            </p:cNvSpPr>
            <p:nvPr/>
          </p:nvSpPr>
          <p:spPr bwMode="auto">
            <a:xfrm rot="18757593">
              <a:off x="3450432" y="4318794"/>
              <a:ext cx="744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/>
            </a:p>
          </p:txBody>
        </p:sp>
        <p:sp>
          <p:nvSpPr>
            <p:cNvPr id="4499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500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19638"/>
              <a:ext cx="819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/>
            </a:p>
          </p:txBody>
        </p:sp>
        <p:sp>
          <p:nvSpPr>
            <p:cNvPr id="4501" name="Text Box 405"/>
            <p:cNvSpPr txBox="1">
              <a:spLocks noChangeArrowheads="1"/>
            </p:cNvSpPr>
            <p:nvPr/>
          </p:nvSpPr>
          <p:spPr bwMode="auto">
            <a:xfrm rot="2883639">
              <a:off x="6120607" y="5026819"/>
              <a:ext cx="7413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502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95119"/>
              <a:ext cx="7381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503" name="Text Box 407"/>
            <p:cNvSpPr txBox="1">
              <a:spLocks noChangeArrowheads="1"/>
            </p:cNvSpPr>
            <p:nvPr/>
          </p:nvSpPr>
          <p:spPr bwMode="auto">
            <a:xfrm>
              <a:off x="1479550" y="5513388"/>
              <a:ext cx="12303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4" name="Text Box 408"/>
            <p:cNvSpPr txBox="1">
              <a:spLocks noChangeArrowheads="1"/>
            </p:cNvSpPr>
            <p:nvPr/>
          </p:nvSpPr>
          <p:spPr bwMode="auto">
            <a:xfrm>
              <a:off x="836613" y="5373688"/>
              <a:ext cx="15113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6" name="Text Box 410"/>
            <p:cNvSpPr txBox="1">
              <a:spLocks noChangeArrowheads="1"/>
            </p:cNvSpPr>
            <p:nvPr/>
          </p:nvSpPr>
          <p:spPr bwMode="auto">
            <a:xfrm>
              <a:off x="7285038" y="5313363"/>
              <a:ext cx="669925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507" name="Text Box 411"/>
            <p:cNvSpPr txBox="1">
              <a:spLocks noChangeArrowheads="1"/>
            </p:cNvSpPr>
            <p:nvPr/>
          </p:nvSpPr>
          <p:spPr bwMode="auto">
            <a:xfrm>
              <a:off x="5422900" y="6070600"/>
              <a:ext cx="8302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508" name="Text Box 412"/>
            <p:cNvSpPr txBox="1">
              <a:spLocks noChangeArrowheads="1"/>
            </p:cNvSpPr>
            <p:nvPr/>
          </p:nvSpPr>
          <p:spPr bwMode="auto">
            <a:xfrm>
              <a:off x="8294688" y="6345238"/>
              <a:ext cx="8413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09" name="Text Box 413"/>
            <p:cNvSpPr txBox="1">
              <a:spLocks noChangeArrowheads="1"/>
            </p:cNvSpPr>
            <p:nvPr/>
          </p:nvSpPr>
          <p:spPr bwMode="auto">
            <a:xfrm>
              <a:off x="6419850" y="6253163"/>
              <a:ext cx="685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0" name="Text Box 414"/>
            <p:cNvSpPr txBox="1">
              <a:spLocks noChangeArrowheads="1"/>
            </p:cNvSpPr>
            <p:nvPr/>
          </p:nvSpPr>
          <p:spPr bwMode="auto">
            <a:xfrm>
              <a:off x="7799388" y="5746750"/>
              <a:ext cx="6238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San</a:t>
              </a:r>
            </a:p>
            <a:p>
              <a:r>
                <a:rPr lang="es-MX" altLang="x-none" sz="600">
                  <a:latin typeface="Tahoma" charset="0"/>
                </a:rPr>
                <a:t>Martín</a:t>
              </a:r>
              <a:endParaRPr lang="es-MX" altLang="x-none"/>
            </a:p>
          </p:txBody>
        </p:sp>
        <p:sp>
          <p:nvSpPr>
            <p:cNvPr id="4511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12" name="Text Box 416"/>
            <p:cNvSpPr txBox="1">
              <a:spLocks noChangeArrowheads="1"/>
            </p:cNvSpPr>
            <p:nvPr/>
          </p:nvSpPr>
          <p:spPr bwMode="auto">
            <a:xfrm>
              <a:off x="5591175" y="5165725"/>
              <a:ext cx="56991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513" name="Text Box 417"/>
            <p:cNvSpPr txBox="1">
              <a:spLocks noChangeArrowheads="1"/>
            </p:cNvSpPr>
            <p:nvPr/>
          </p:nvSpPr>
          <p:spPr bwMode="auto">
            <a:xfrm>
              <a:off x="2143125" y="4797425"/>
              <a:ext cx="5143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515" name="Text Box 419"/>
            <p:cNvSpPr txBox="1">
              <a:spLocks noChangeArrowheads="1"/>
            </p:cNvSpPr>
            <p:nvPr/>
          </p:nvSpPr>
          <p:spPr bwMode="auto">
            <a:xfrm>
              <a:off x="6115050" y="5970587"/>
              <a:ext cx="811086" cy="222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516" name="AutoShape 420"/>
            <p:cNvCxnSpPr>
              <a:cxnSpLocks noChangeShapeType="1"/>
              <a:endCxn id="4409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517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8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19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0" name="Text Box 424"/>
            <p:cNvSpPr txBox="1">
              <a:spLocks noChangeArrowheads="1"/>
            </p:cNvSpPr>
            <p:nvPr/>
          </p:nvSpPr>
          <p:spPr bwMode="auto">
            <a:xfrm>
              <a:off x="8378825" y="5241925"/>
              <a:ext cx="7016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1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2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3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4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5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6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27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529" name="Text Box 433"/>
            <p:cNvSpPr txBox="1">
              <a:spLocks noChangeArrowheads="1"/>
            </p:cNvSpPr>
            <p:nvPr/>
          </p:nvSpPr>
          <p:spPr bwMode="auto">
            <a:xfrm rot="1840914">
              <a:off x="7642225" y="6200775"/>
              <a:ext cx="84613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530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8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39" name="Text Box 443"/>
            <p:cNvSpPr txBox="1">
              <a:spLocks noChangeArrowheads="1"/>
            </p:cNvSpPr>
            <p:nvPr/>
          </p:nvSpPr>
          <p:spPr bwMode="auto">
            <a:xfrm>
              <a:off x="2133600" y="5843588"/>
              <a:ext cx="12954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0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1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2" name="Text Box 446"/>
            <p:cNvSpPr txBox="1">
              <a:spLocks noChangeArrowheads="1"/>
            </p:cNvSpPr>
            <p:nvPr/>
          </p:nvSpPr>
          <p:spPr bwMode="auto">
            <a:xfrm>
              <a:off x="4551363" y="1801813"/>
              <a:ext cx="1150937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543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96582"/>
              <a:ext cx="79216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>
                  <a:latin typeface="Tahoma" charset="0"/>
                </a:rPr>
                <a:t>San Luis Potosí</a:t>
              </a:r>
              <a:endParaRPr lang="es-ES" altLang="x-none" sz="600">
                <a:latin typeface="Tahoma" charset="0"/>
              </a:endParaRPr>
            </a:p>
          </p:txBody>
        </p:sp>
        <p:sp>
          <p:nvSpPr>
            <p:cNvPr id="4544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45" name="Rectangle 449"/>
            <p:cNvSpPr>
              <a:spLocks noChangeArrowheads="1"/>
            </p:cNvSpPr>
            <p:nvPr/>
          </p:nvSpPr>
          <p:spPr bwMode="auto">
            <a:xfrm>
              <a:off x="5948363" y="1634764"/>
              <a:ext cx="360362" cy="144463"/>
            </a:xfrm>
            <a:prstGeom prst="rect">
              <a:avLst/>
            </a:prstGeom>
            <a:solidFill>
              <a:srgbClr val="00823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6" name="Text Box 450"/>
            <p:cNvSpPr txBox="1">
              <a:spLocks noChangeArrowheads="1"/>
            </p:cNvSpPr>
            <p:nvPr/>
          </p:nvSpPr>
          <p:spPr bwMode="auto">
            <a:xfrm>
              <a:off x="6303963" y="1563326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&gt; 95</a:t>
              </a:r>
              <a:r>
                <a:rPr lang="es-MX" altLang="x-none" sz="1000" dirty="0" smtClean="0">
                  <a:latin typeface="Tahoma" charset="0"/>
                </a:rPr>
                <a:t>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48" name="Rectangle 452"/>
            <p:cNvSpPr>
              <a:spLocks noChangeArrowheads="1"/>
            </p:cNvSpPr>
            <p:nvPr/>
          </p:nvSpPr>
          <p:spPr bwMode="auto">
            <a:xfrm>
              <a:off x="5948363" y="1923689"/>
              <a:ext cx="360362" cy="1444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49" name="Text Box 453"/>
            <p:cNvSpPr txBox="1">
              <a:spLocks noChangeArrowheads="1"/>
            </p:cNvSpPr>
            <p:nvPr/>
          </p:nvSpPr>
          <p:spPr bwMode="auto">
            <a:xfrm>
              <a:off x="6303963" y="1882413"/>
              <a:ext cx="1441450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80% a 95%</a:t>
              </a:r>
              <a:endParaRPr lang="es-MX" altLang="x-none" sz="1000" dirty="0" smtClean="0">
                <a:latin typeface="Tahoma" charset="0"/>
              </a:endParaRPr>
            </a:p>
          </p:txBody>
        </p:sp>
        <p:sp>
          <p:nvSpPr>
            <p:cNvPr id="4550" name="Rectangle 454"/>
            <p:cNvSpPr>
              <a:spLocks noChangeArrowheads="1"/>
            </p:cNvSpPr>
            <p:nvPr/>
          </p:nvSpPr>
          <p:spPr bwMode="auto">
            <a:xfrm>
              <a:off x="5948363" y="2211026"/>
              <a:ext cx="360362" cy="144462"/>
            </a:xfrm>
            <a:prstGeom prst="rect">
              <a:avLst/>
            </a:prstGeom>
            <a:solidFill>
              <a:srgbClr val="9416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1" name="Text Box 455"/>
            <p:cNvSpPr txBox="1">
              <a:spLocks noChangeArrowheads="1"/>
            </p:cNvSpPr>
            <p:nvPr/>
          </p:nvSpPr>
          <p:spPr bwMode="auto">
            <a:xfrm>
              <a:off x="6313487" y="2149113"/>
              <a:ext cx="2397125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60% a 79%</a:t>
              </a:r>
              <a:endParaRPr lang="es-ES" altLang="x-none" sz="1000" dirty="0">
                <a:latin typeface="Tahoma" charset="0"/>
              </a:endParaRPr>
            </a:p>
          </p:txBody>
        </p:sp>
        <p:sp>
          <p:nvSpPr>
            <p:cNvPr id="4552" name="Rectangle 456"/>
            <p:cNvSpPr>
              <a:spLocks noChangeArrowheads="1"/>
            </p:cNvSpPr>
            <p:nvPr/>
          </p:nvSpPr>
          <p:spPr bwMode="auto">
            <a:xfrm>
              <a:off x="5948363" y="2523763"/>
              <a:ext cx="360362" cy="14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3" name="Text Box 457"/>
            <p:cNvSpPr txBox="1">
              <a:spLocks noChangeArrowheads="1"/>
            </p:cNvSpPr>
            <p:nvPr/>
          </p:nvSpPr>
          <p:spPr bwMode="auto">
            <a:xfrm>
              <a:off x="6313488" y="2453913"/>
              <a:ext cx="2011361" cy="296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1000" dirty="0" smtClean="0">
                  <a:latin typeface="Tahoma" charset="0"/>
                </a:rPr>
                <a:t>&lt; 60%</a:t>
              </a:r>
              <a:endParaRPr lang="es-ES" altLang="x-none" sz="1000" dirty="0">
                <a:latin typeface="Tahoma" charset="0"/>
              </a:endParaRPr>
            </a:p>
          </p:txBody>
        </p:sp>
      </p:grpSp>
      <p:sp>
        <p:nvSpPr>
          <p:cNvPr id="449" name="Título 2"/>
          <p:cNvSpPr txBox="1">
            <a:spLocks/>
          </p:cNvSpPr>
          <p:nvPr/>
        </p:nvSpPr>
        <p:spPr>
          <a:xfrm>
            <a:off x="437538" y="620688"/>
            <a:ext cx="82296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i="1" dirty="0" smtClean="0"/>
              <a:t>Cobertura Sectorial de SRP en niñas y niños de 6 </a:t>
            </a:r>
            <a:r>
              <a:rPr lang="es-ES_tradnl" sz="2400" b="1" i="1" dirty="0" smtClean="0"/>
              <a:t>años, 2017</a:t>
            </a:r>
            <a:endParaRPr lang="es-ES_tradnl" sz="2400" b="1" i="1" dirty="0"/>
          </a:p>
        </p:txBody>
      </p:sp>
    </p:spTree>
    <p:extLst>
      <p:ext uri="{BB962C8B-B14F-4D97-AF65-F5344CB8AC3E}">
        <p14:creationId xmlns:p14="http://schemas.microsoft.com/office/powerpoint/2010/main" val="120899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</TotalTime>
  <Words>909</Words>
  <Application>Microsoft Office PowerPoint</Application>
  <PresentationFormat>Presentación en pantalla (4:3)</PresentationFormat>
  <Paragraphs>458</Paragraphs>
  <Slides>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Eurostile</vt:lpstr>
      <vt:lpstr>Tahoma</vt:lpstr>
      <vt:lpstr>Diseño personalizado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PDHO</dc:creator>
  <cp:lastModifiedBy>Dr. Fernando</cp:lastModifiedBy>
  <cp:revision>368</cp:revision>
  <cp:lastPrinted>2018-02-21T15:24:10Z</cp:lastPrinted>
  <dcterms:created xsi:type="dcterms:W3CDTF">2016-02-18T22:41:14Z</dcterms:created>
  <dcterms:modified xsi:type="dcterms:W3CDTF">2018-03-09T20:11:23Z</dcterms:modified>
</cp:coreProperties>
</file>